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2" r:id="rId3"/>
    <p:sldId id="257" r:id="rId4"/>
    <p:sldId id="263" r:id="rId5"/>
    <p:sldId id="261" r:id="rId6"/>
    <p:sldId id="260" r:id="rId7"/>
    <p:sldId id="259" r:id="rId8"/>
    <p:sldId id="264" r:id="rId9"/>
    <p:sldId id="258" r:id="rId10"/>
    <p:sldId id="262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DFDB712-2FF2-3B47-968A-C6E4B92067D6}">
          <p14:sldIdLst>
            <p14:sldId id="271"/>
            <p14:sldId id="272"/>
            <p14:sldId id="257"/>
            <p14:sldId id="263"/>
            <p14:sldId id="261"/>
            <p14:sldId id="260"/>
            <p14:sldId id="259"/>
            <p14:sldId id="264"/>
            <p14:sldId id="258"/>
            <p14:sldId id="262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0089E-861D-4643-89A1-B242E8540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59A7C-616E-9E45-89BB-C01504E24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2B7A1-5F29-3647-A19C-59A56E6A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9766-FCB6-674D-BBFC-50CF9C9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603A4-366C-5C44-B211-98D09CF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22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EC05-F568-2043-85FB-4B8DD92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F2E02-52DF-5A43-9BC6-3E679645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1B55E-551F-0D40-9B47-2DEB0A16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EA8F8-0C62-754F-A264-823FEAC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27C95-B62B-9942-BE43-896367B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85F511-376B-8841-B8D2-140CEA5D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B1CB8-CB69-5F4E-A463-37FE8CA10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10DC0-155E-2B4B-BC51-6324EC17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FE248-35A6-EE48-B84D-851E65ED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96BC1-6B55-3949-826C-D89BBAC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916FD-3D15-4946-912D-6250B271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6084A-948C-F246-8285-81A932E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8555B-D03C-B94E-B64B-E32A4BC4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F1886-3555-5E4B-AD96-EA3C6927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E1D79-71D7-7A46-BF5C-7CA785D2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1CFDD-621A-2748-A1A9-EBF6135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17926-51BA-4F43-96C4-A9E804DB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E3580-3E4E-6F40-BC65-4583BC4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C48FA-906A-9043-B292-F512BAD0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0836-A543-DD48-91B7-65D4C2D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078E-C4A6-DA41-8A99-FA97C7D1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65967-DB02-C24F-8960-0AC7F10A1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E00288-6F27-1F45-870E-58B64D32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C3029-9930-AD48-B3BD-34F5EF35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EEE2B-4C45-F54F-9AF6-55FBB10E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21C821-7180-D642-9B7A-582D0C09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7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87CF2-F0F8-BE41-A23A-888E92F4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85707-79C6-9940-952D-D789A1C9C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80700-7BD9-DB44-9AA2-1B553B110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D11C1-2F83-EE40-8494-533CE47E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0F5E7E-345E-794C-8AFB-ED578D8B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0AF0E4-4C27-D04E-831B-F53591B2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3D288-F280-F041-9E8D-5D268E1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9764-B718-124E-AC75-37AED11D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80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C8118-66CB-CE43-86E6-CEE57617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A57D4B-A8FD-804F-B823-A2EE6905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3AEBC-8472-4A44-8EF7-0976C15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0E871-D9F3-7547-B4DA-F9E0B49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66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F2AF8-F3AC-5E49-9D21-11669B7A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F672C-9F19-3944-AD3C-D8BEAA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1C64C-5C5D-214D-A188-AF8BEFE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0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B2C6B-A9F6-8044-98AD-5CCBD4A2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95DDE-DF64-884F-8617-B2C04049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3E3D1-5A82-7D48-AB97-6F723C4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11DB7-EA66-224E-8B52-3F14E432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38E26-76AC-A241-BA61-45A69349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A236C-AA49-7743-BD82-FE9D14D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71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6DAB-CF6A-F646-8BDC-20E0DFD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7B6C28-3764-2340-9A2E-4462B4E63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E5B5-F482-9B47-B318-487AD6D9F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5F8FD-1152-FB4F-BD68-E2E3797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06631-7327-EB43-9409-7A92E709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61C44-D1F7-8D42-8EFC-33E5D57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C8DF5E-0591-4347-8557-4198CA10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BA57B-5AC8-4543-9A2E-6FE1D67D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3C9D-1FC0-3E46-B17F-56153FE40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6026C-2C73-A84C-BC94-5842469D0158}" type="datetimeFigureOut">
              <a:rPr kumimoji="1" lang="zh-CN" altLang="en-US" smtClean="0"/>
              <a:t>2020/6/6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395C-E7A1-544D-BCFC-260CEBD7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515A4-90BA-E94F-A2F9-79A699A0A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8C40-6488-4D40-9AFD-8C3491349D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9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3E860BC-462F-7A40-9DC8-825E44434366}"/>
              </a:ext>
            </a:extLst>
          </p:cNvPr>
          <p:cNvSpPr txBox="1">
            <a:spLocks/>
          </p:cNvSpPr>
          <p:nvPr/>
        </p:nvSpPr>
        <p:spPr>
          <a:xfrm>
            <a:off x="1624361" y="150150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1400FF"/>
                </a:solidFill>
              </a:rPr>
              <a:t>The FQHE</a:t>
            </a:r>
            <a:r>
              <a:rPr kumimoji="1" lang="zh-CN" altLang="en-US" dirty="0">
                <a:solidFill>
                  <a:srgbClr val="1400FF"/>
                </a:solidFill>
              </a:rPr>
              <a:t> </a:t>
            </a:r>
            <a:r>
              <a:rPr kumimoji="1" lang="en-US" altLang="zh-CN" dirty="0">
                <a:solidFill>
                  <a:srgbClr val="1400FF"/>
                </a:solidFill>
              </a:rPr>
              <a:t>on</a:t>
            </a:r>
            <a:r>
              <a:rPr kumimoji="1" lang="zh-CN" altLang="en-US" dirty="0">
                <a:solidFill>
                  <a:srgbClr val="1400FF"/>
                </a:solidFill>
              </a:rPr>
              <a:t> </a:t>
            </a:r>
            <a:r>
              <a:rPr kumimoji="1" lang="en-US" altLang="zh-CN" dirty="0">
                <a:solidFill>
                  <a:srgbClr val="1400FF"/>
                </a:solidFill>
              </a:rPr>
              <a:t>cylinder using DMRG </a:t>
            </a:r>
            <a:endParaRPr kumimoji="1" lang="zh-CN" altLang="en-US" dirty="0">
              <a:solidFill>
                <a:srgbClr val="14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357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Orbits=41,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blipFill>
                <a:blip r:embed="rId2"/>
                <a:stretch>
                  <a:fillRect l="-97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29B9FC-A388-6340-B03C-069D3957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6" y="1746422"/>
            <a:ext cx="4390897" cy="28319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6B6332-BF8A-5242-9907-9130295D9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97" y="1017889"/>
            <a:ext cx="6072507" cy="45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9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Orbits=57,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blipFill>
                <a:blip r:embed="rId2"/>
                <a:stretch>
                  <a:fillRect l="-97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72B262-74B5-2A43-AC54-5573AFEE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68" y="1781078"/>
            <a:ext cx="5146572" cy="32815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2421CC-C71D-B64A-BF85-97F50223B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62" y="1306319"/>
            <a:ext cx="5660483" cy="42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Orbits=73,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blipFill>
                <a:blip r:embed="rId2"/>
                <a:stretch>
                  <a:fillRect l="-97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F16ADF-F7CF-1744-BF44-CD776698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2" y="1282997"/>
            <a:ext cx="5343194" cy="34116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F4A45A-13A4-D845-A45F-4FCCDE60E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378" y="682383"/>
            <a:ext cx="6031051" cy="45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=12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Orbits=34,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blipFill>
                <a:blip r:embed="rId2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D9023A-D4F9-0E4E-AB1E-E06ED184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3" y="1494870"/>
            <a:ext cx="5267767" cy="3445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D1D6E8-E5B3-694B-AA2C-60B40042E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301" y="809766"/>
            <a:ext cx="5955084" cy="4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7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=12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blipFill>
                <a:blip r:embed="rId2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1159A7-DCE1-B24A-8FD1-92180E68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64" y="1288573"/>
            <a:ext cx="5524668" cy="35000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05B4E6-C972-0042-9272-98F195FB1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540" y="700204"/>
            <a:ext cx="5771995" cy="43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54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=12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Orbits=78,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blipFill>
                <a:blip r:embed="rId2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24514D-49C4-9445-BE03-FDE8BF324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5" y="1592679"/>
            <a:ext cx="5122734" cy="32580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8DC124-9DE1-0E4B-A4F4-7152F3EFB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12814"/>
            <a:ext cx="5813502" cy="43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23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=12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Orbits=100,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145494" cy="369332"/>
              </a:xfrm>
              <a:prstGeom prst="rect">
                <a:avLst/>
              </a:prstGeom>
              <a:blipFill>
                <a:blip r:embed="rId2"/>
                <a:stretch>
                  <a:fillRect l="-92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EF3948-9B08-9142-9691-D8CDEEAB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5" y="1516566"/>
            <a:ext cx="5580013" cy="3453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E460AE-4E57-8845-8F51-BB2344EAD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876" y="1145904"/>
            <a:ext cx="6088255" cy="4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0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685CC2C-6BB5-474E-B91D-7432FFEA0C24}"/>
              </a:ext>
            </a:extLst>
          </p:cNvPr>
          <p:cNvSpPr/>
          <p:nvPr/>
        </p:nvSpPr>
        <p:spPr>
          <a:xfrm>
            <a:off x="599924" y="2540434"/>
            <a:ext cx="11354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effectLst/>
                <a:latin typeface="Helvetica" pitchFamily="2" charset="0"/>
              </a:rPr>
              <a:t>In second quantization, the Coulomb interaction between the electrons in the lowest LL is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E38EFC-BAC2-F14B-BF07-135F3D3A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58" y="131893"/>
            <a:ext cx="3722130" cy="2278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00BE72-ADBB-3042-82A6-C4A40CF60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34" y="628997"/>
            <a:ext cx="6689090" cy="7830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236A5F6-5376-554C-9924-C1B9C1E7332A}"/>
              </a:ext>
            </a:extLst>
          </p:cNvPr>
          <p:cNvSpPr/>
          <p:nvPr/>
        </p:nvSpPr>
        <p:spPr>
          <a:xfrm>
            <a:off x="6277344" y="131893"/>
            <a:ext cx="4089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latin typeface="Helvetica" pitchFamily="2" charset="0"/>
              </a:rPr>
              <a:t>lowest LL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wavefunction:</a:t>
            </a:r>
            <a:r>
              <a:rPr lang="en" altLang="zh-CN" sz="2800" dirty="0">
                <a:latin typeface="Helvetica" pitchFamily="2" charset="0"/>
              </a:rPr>
              <a:t> 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AC44FD-D4EE-DB4E-B931-AF7EF193C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035" y="3104413"/>
            <a:ext cx="4597400" cy="10287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6015EAE-7113-6A4F-BD0C-9E143EEED4CC}"/>
              </a:ext>
            </a:extLst>
          </p:cNvPr>
          <p:cNvSpPr/>
          <p:nvPr/>
        </p:nvSpPr>
        <p:spPr>
          <a:xfrm>
            <a:off x="1320499" y="3404553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FF0000"/>
                </a:solidFill>
                <a:latin typeface="Helvetica" pitchFamily="2" charset="0"/>
              </a:rPr>
              <a:t>Ele</a:t>
            </a:r>
            <a:r>
              <a:rPr lang="en-US" altLang="zh-CN" dirty="0" err="1">
                <a:solidFill>
                  <a:srgbClr val="FF0000"/>
                </a:solidFill>
                <a:latin typeface="Helvetica" pitchFamily="2" charset="0"/>
              </a:rPr>
              <a:t>ctron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-electron interaction</a:t>
            </a:r>
            <a:endParaRPr lang="en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8E64C2-3863-F84D-8274-AF50B3231B33}"/>
              </a:ext>
            </a:extLst>
          </p:cNvPr>
          <p:cNvSpPr/>
          <p:nvPr/>
        </p:nvSpPr>
        <p:spPr>
          <a:xfrm>
            <a:off x="984067" y="4203699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FF0000"/>
                </a:solidFill>
                <a:latin typeface="Helvetica" pitchFamily="2" charset="0"/>
              </a:rPr>
              <a:t>Ele</a:t>
            </a:r>
            <a:r>
              <a:rPr lang="en-US" altLang="zh-CN" dirty="0" err="1">
                <a:solidFill>
                  <a:srgbClr val="FF0000"/>
                </a:solidFill>
                <a:latin typeface="Helvetica" pitchFamily="2" charset="0"/>
              </a:rPr>
              <a:t>ctron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-background interaction</a:t>
            </a:r>
            <a:endParaRPr lang="en" altLang="zh-CN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C443A2-2E3C-8E41-88A8-94C689FE1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679" y="1625450"/>
            <a:ext cx="1688295" cy="56743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FF0000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55FA84-F39B-CD45-847B-E2CDB6E37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4" y="5134604"/>
            <a:ext cx="2562816" cy="5292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8813A7-C780-3F46-9C7B-07119318A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393" y="6005304"/>
            <a:ext cx="5386652" cy="8010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881443-6276-8340-9B91-13F76E345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1982" y="4933095"/>
            <a:ext cx="3591687" cy="9707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71E87B-29E2-A144-B1E3-C227DC19B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4324" y="4133113"/>
            <a:ext cx="2082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9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292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ratio=1,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=0.0005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2927212" cy="369332"/>
              </a:xfrm>
              <a:prstGeom prst="rect">
                <a:avLst/>
              </a:prstGeom>
              <a:blipFill>
                <a:blip r:embed="rId2"/>
                <a:stretch>
                  <a:fillRect l="-130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AB59072C-0AEA-2647-9C90-A3930B4F39F7}"/>
              </a:ext>
            </a:extLst>
          </p:cNvPr>
          <p:cNvSpPr/>
          <p:nvPr/>
        </p:nvSpPr>
        <p:spPr>
          <a:xfrm>
            <a:off x="0" y="673789"/>
            <a:ext cx="3333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Ground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energy=</a:t>
            </a:r>
            <a:r>
              <a:rPr lang="en-US" altLang="zh-CN" dirty="0" err="1">
                <a:solidFill>
                  <a:srgbClr val="1400FF"/>
                </a:solidFill>
                <a:latin typeface="Helvetica" pitchFamily="2" charset="0"/>
              </a:rPr>
              <a:t>Vee+Veb+Vbb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1D2D97-04F3-A649-AA93-90FA7FD6B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74" y="4717165"/>
            <a:ext cx="7522633" cy="20583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C671E8-C1F9-B746-A285-01C37E611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348" y="115300"/>
            <a:ext cx="6691598" cy="4519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0CB9E0-92F5-EF41-AEAE-AD96226A6202}"/>
                  </a:ext>
                </a:extLst>
              </p:cNvPr>
              <p:cNvSpPr txBox="1"/>
              <p:nvPr/>
            </p:nvSpPr>
            <p:spPr>
              <a:xfrm>
                <a:off x="879824" y="407351"/>
                <a:ext cx="1389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kumimoji="1" lang="en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0CB9E0-92F5-EF41-AEAE-AD96226A6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4" y="407351"/>
                <a:ext cx="1389803" cy="276999"/>
              </a:xfrm>
              <a:prstGeom prst="rect">
                <a:avLst/>
              </a:prstGeom>
              <a:blipFill>
                <a:blip r:embed="rId5"/>
                <a:stretch>
                  <a:fillRect r="-180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2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Orbits=16,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blipFill>
                <a:blip r:embed="rId2"/>
                <a:stretch>
                  <a:fillRect l="-97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1C990F0-D38A-9148-A473-192823FF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98" y="1602149"/>
            <a:ext cx="4743414" cy="3073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C6AA79E-6DC4-0B45-B51F-3F25BE2726B8}"/>
                  </a:ext>
                </a:extLst>
              </p:cNvPr>
              <p:cNvSpPr txBox="1"/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=0.5,</m:t>
                    </m:r>
                    <m:r>
                      <a:rPr kumimoji="1"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kumimoji="1" lang="en-US" altLang="zh-CN" dirty="0"/>
                  <a:t>/2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C6AA79E-6DC4-0B45-B51F-3F25BE272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4" y="407351"/>
                <a:ext cx="1906869" cy="303096"/>
              </a:xfrm>
              <a:prstGeom prst="rect">
                <a:avLst/>
              </a:prstGeom>
              <a:blipFill>
                <a:blip r:embed="rId5"/>
                <a:stretch>
                  <a:fillRect l="-2649" t="-12000" r="-3974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40EC0A1-2DF9-A84C-B728-9FCE01401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368" y="915705"/>
            <a:ext cx="5719955" cy="42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Orbits=26,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blipFill>
                <a:blip r:embed="rId2"/>
                <a:stretch>
                  <a:fillRect l="-97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35BDF7B-E203-6C42-A7A8-E72D8CF38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5" y="1440540"/>
            <a:ext cx="5386894" cy="34830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2DCA87-6779-A345-8517-71838C130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30133"/>
            <a:ext cx="5738541" cy="43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0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=1/7,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Orbits=36,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blipFill>
                <a:blip r:embed="rId2"/>
                <a:stretch>
                  <a:fillRect l="-97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2E468F0-ED11-474E-8954-120617EA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50" y="1449657"/>
            <a:ext cx="4848324" cy="31382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48F024-8471-F841-B8BA-09A74DE2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260" y="741400"/>
            <a:ext cx="6073078" cy="455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1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=1/9,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Orbits=46,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blipFill>
                <a:blip r:embed="rId2"/>
                <a:stretch>
                  <a:fillRect l="-97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C40390C-321A-0E45-BA35-73B2F1F1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68" y="1836319"/>
            <a:ext cx="4743414" cy="30168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0E69EF-55F2-F24A-AA7E-7F8056B66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109" y="923228"/>
            <a:ext cx="6457325" cy="48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6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=1/11,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Orbits=56,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4023666" cy="369332"/>
              </a:xfrm>
              <a:prstGeom prst="rect">
                <a:avLst/>
              </a:prstGeom>
              <a:blipFill>
                <a:blip r:embed="rId2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8E1985-0D2F-154C-8B35-4BA8EF9BF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0" y="1513292"/>
            <a:ext cx="5468712" cy="33524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541751-BA98-5A4C-8B0B-63E567298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029838"/>
            <a:ext cx="5704190" cy="427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7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/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</a:t>
                </a:r>
                <a:r>
                  <a:rPr kumimoji="1" lang="en-US" altLang="zh-CN" baseline="-25000" dirty="0"/>
                  <a:t>e</a:t>
                </a:r>
                <a:r>
                  <a:rPr kumimoji="1" lang="en-US" altLang="zh-CN" dirty="0"/>
                  <a:t>=9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lang="en" altLang="zh-CN" dirty="0">
                    <a:latin typeface="Helvetica" pitchFamily="2" charset="0"/>
                  </a:rPr>
                  <a:t>v </a:t>
                </a:r>
                <a:r>
                  <a:rPr kumimoji="1" lang="en-US" altLang="zh-CN" dirty="0"/>
                  <a:t>=1/3,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Orbits=25,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D7D71D-33A6-6140-95E1-CD85DC9B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9"/>
                <a:ext cx="3901837" cy="369332"/>
              </a:xfrm>
              <a:prstGeom prst="rect">
                <a:avLst/>
              </a:prstGeom>
              <a:blipFill>
                <a:blip r:embed="rId2"/>
                <a:stretch>
                  <a:fillRect l="-97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50CA2A4-15AE-C841-9A76-E33B00217119}"/>
              </a:ext>
            </a:extLst>
          </p:cNvPr>
          <p:cNvSpPr/>
          <p:nvPr/>
        </p:nvSpPr>
        <p:spPr>
          <a:xfrm>
            <a:off x="8090719" y="585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400FF"/>
                </a:solidFill>
                <a:latin typeface="Helvetica" pitchFamily="2" charset="0"/>
              </a:rPr>
              <a:t>Pair</a:t>
            </a:r>
            <a:r>
              <a:rPr lang="zh-CN" altLang="en-US" dirty="0">
                <a:solidFill>
                  <a:srgbClr val="1400FF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400FF"/>
                </a:solidFill>
                <a:latin typeface="Helvetica" pitchFamily="2" charset="0"/>
              </a:rPr>
              <a:t>correlation function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2C8E-5BAB-9D42-A234-7A8EE47FF850}"/>
              </a:ext>
            </a:extLst>
          </p:cNvPr>
          <p:cNvSpPr/>
          <p:nvPr/>
        </p:nvSpPr>
        <p:spPr>
          <a:xfrm>
            <a:off x="4924553" y="3801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parallelogram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39A53-F877-4A49-8595-3D93E5A93DAC}"/>
              </a:ext>
            </a:extLst>
          </p:cNvPr>
          <p:cNvSpPr txBox="1"/>
          <p:nvPr/>
        </p:nvSpPr>
        <p:spPr>
          <a:xfrm>
            <a:off x="1709092" y="52056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Electron density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5BC6B2-55F0-F343-A287-A7C7E375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47" y="1884352"/>
            <a:ext cx="4847063" cy="30486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C741D1-83C2-F14E-AA3D-AB466DF22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406" y="1153194"/>
            <a:ext cx="5618014" cy="421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34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11781</TotalTime>
  <Words>337</Words>
  <Application>Microsoft Macintosh PowerPoint</Application>
  <PresentationFormat>宽屏</PresentationFormat>
  <Paragraphs>61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ABC of FQHE</dc:title>
  <dc:creator>Microsoft Office 用户</dc:creator>
  <cp:lastModifiedBy>Microsoft Office User</cp:lastModifiedBy>
  <cp:revision>1467</cp:revision>
  <dcterms:created xsi:type="dcterms:W3CDTF">2019-05-09T11:33:34Z</dcterms:created>
  <dcterms:modified xsi:type="dcterms:W3CDTF">2020-06-06T02:29:13Z</dcterms:modified>
</cp:coreProperties>
</file>